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sldIdLst>
    <p:sldId id="256" r:id="rId3"/>
    <p:sldId id="263" r:id="rId4"/>
    <p:sldId id="262" r:id="rId5"/>
    <p:sldId id="257" r:id="rId6"/>
    <p:sldId id="280" r:id="rId7"/>
    <p:sldId id="259" r:id="rId8"/>
    <p:sldId id="292" r:id="rId9"/>
    <p:sldId id="260" r:id="rId10"/>
    <p:sldId id="261" r:id="rId11"/>
    <p:sldId id="264" r:id="rId12"/>
    <p:sldId id="279" r:id="rId13"/>
    <p:sldId id="258" r:id="rId14"/>
    <p:sldId id="278" r:id="rId15"/>
    <p:sldId id="275" r:id="rId16"/>
    <p:sldId id="276" r:id="rId17"/>
    <p:sldId id="277" r:id="rId18"/>
    <p:sldId id="288" r:id="rId19"/>
    <p:sldId id="266" r:id="rId20"/>
    <p:sldId id="267" r:id="rId21"/>
    <p:sldId id="269" r:id="rId22"/>
    <p:sldId id="271" r:id="rId23"/>
    <p:sldId id="286" r:id="rId24"/>
    <p:sldId id="274" r:id="rId25"/>
    <p:sldId id="281" r:id="rId26"/>
    <p:sldId id="282" r:id="rId27"/>
    <p:sldId id="283" r:id="rId28"/>
    <p:sldId id="265" r:id="rId29"/>
    <p:sldId id="289" r:id="rId30"/>
    <p:sldId id="272" r:id="rId31"/>
    <p:sldId id="273" r:id="rId32"/>
    <p:sldId id="270" r:id="rId33"/>
    <p:sldId id="287" r:id="rId34"/>
    <p:sldId id="290" r:id="rId35"/>
    <p:sldId id="291" r:id="rId36"/>
    <p:sldId id="284" r:id="rId37"/>
    <p:sldId id="285" r:id="rId38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4" autoAdjust="0"/>
    <p:restoredTop sz="83588" autoAdjust="0"/>
  </p:normalViewPr>
  <p:slideViewPr>
    <p:cSldViewPr>
      <p:cViewPr>
        <p:scale>
          <a:sx n="100" d="100"/>
          <a:sy n="100" d="100"/>
        </p:scale>
        <p:origin x="-610" y="11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4245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20.xml"/><Relationship Id="rId26" Type="http://schemas.openxmlformats.org/officeDocument/2006/relationships/slide" Target="slides/slide29.xml"/><Relationship Id="rId3" Type="http://schemas.openxmlformats.org/officeDocument/2006/relationships/slide" Target="slides/slide3.xml"/><Relationship Id="rId21" Type="http://schemas.openxmlformats.org/officeDocument/2006/relationships/slide" Target="slides/slide23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19.xml"/><Relationship Id="rId25" Type="http://schemas.openxmlformats.org/officeDocument/2006/relationships/slide" Target="slides/slide27.xml"/><Relationship Id="rId2" Type="http://schemas.openxmlformats.org/officeDocument/2006/relationships/slide" Target="slides/slide2.xml"/><Relationship Id="rId16" Type="http://schemas.openxmlformats.org/officeDocument/2006/relationships/slide" Target="slides/slide18.xml"/><Relationship Id="rId20" Type="http://schemas.openxmlformats.org/officeDocument/2006/relationships/slide" Target="slides/slide22.xml"/><Relationship Id="rId29" Type="http://schemas.openxmlformats.org/officeDocument/2006/relationships/slide" Target="slides/slide3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2.xml"/><Relationship Id="rId24" Type="http://schemas.openxmlformats.org/officeDocument/2006/relationships/slide" Target="slides/slide26.xml"/><Relationship Id="rId5" Type="http://schemas.openxmlformats.org/officeDocument/2006/relationships/slide" Target="slides/slide5.xml"/><Relationship Id="rId15" Type="http://schemas.openxmlformats.org/officeDocument/2006/relationships/slide" Target="slides/slide16.xml"/><Relationship Id="rId23" Type="http://schemas.openxmlformats.org/officeDocument/2006/relationships/slide" Target="slides/slide25.xml"/><Relationship Id="rId28" Type="http://schemas.openxmlformats.org/officeDocument/2006/relationships/slide" Target="slides/slide31.xml"/><Relationship Id="rId10" Type="http://schemas.openxmlformats.org/officeDocument/2006/relationships/slide" Target="slides/slide11.xml"/><Relationship Id="rId19" Type="http://schemas.openxmlformats.org/officeDocument/2006/relationships/slide" Target="slides/slide21.xml"/><Relationship Id="rId31" Type="http://schemas.openxmlformats.org/officeDocument/2006/relationships/slide" Target="slides/slide36.xml"/><Relationship Id="rId4" Type="http://schemas.openxmlformats.org/officeDocument/2006/relationships/slide" Target="slides/slide4.xml"/><Relationship Id="rId9" Type="http://schemas.openxmlformats.org/officeDocument/2006/relationships/slide" Target="slides/slide10.xml"/><Relationship Id="rId14" Type="http://schemas.openxmlformats.org/officeDocument/2006/relationships/slide" Target="slides/slide15.xml"/><Relationship Id="rId22" Type="http://schemas.openxmlformats.org/officeDocument/2006/relationships/slide" Target="slides/slide24.xml"/><Relationship Id="rId27" Type="http://schemas.openxmlformats.org/officeDocument/2006/relationships/slide" Target="slides/slide30.xml"/><Relationship Id="rId30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635F7052-B035-46BB-9BB3-A94900F1B425}" type="datetimeFigureOut">
              <a:rPr lang="en-CA" smtClean="0"/>
              <a:t>08/09/2019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08C68FE0-9B21-41EE-9FC7-FCC6B621577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103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68FE0-9B21-41EE-9FC7-FCC6B621577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2926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68FE0-9B21-41EE-9FC7-FCC6B6215777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46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68FE0-9B21-41EE-9FC7-FCC6B621577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987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/>
              <a:t>08/09/2019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8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/>
              <a:t>08/09/2019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03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/>
              <a:t>08/09/2019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783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08/09/2019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08/09/2019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9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08/09/2019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262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08/09/2019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20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08/09/2019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498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08/09/2019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20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08/09/2019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23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08/09/2019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/>
              <a:t>08/09/2019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00256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08/09/2019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91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08/09/2019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75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08/09/2019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5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/>
              <a:t>08/09/2019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55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/>
              <a:t>08/09/2019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029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/>
              <a:t>08/09/2019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1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/>
              <a:t>08/09/2019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795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/>
              <a:t>08/09/2019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1953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/>
              <a:t>08/09/2019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572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F34F-03F6-4C8A-91E0-4F6F71CD077B}" type="datetimeFigureOut">
              <a:rPr lang="en-CA" smtClean="0"/>
              <a:t>08/09/2019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82754-A5D1-46CF-AC90-A934958A53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934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F34F-03F6-4C8A-91E0-4F6F71CD077B}" type="datetimeFigureOut">
              <a:rPr lang="en-CA" smtClean="0"/>
              <a:t>08/09/2019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82754-A5D1-46CF-AC90-A934958A53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216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7F34F-03F6-4C8A-91E0-4F6F71CD077B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08/09/2019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82754-A5D1-46CF-AC90-A934958A5361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122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ic.gc.ca/eic/site/bsf-osb.nsf/eng/ho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5148" y="2204864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CNIE Tutorial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Bankruptcy </a:t>
            </a:r>
            <a:b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Assignments and Receiving Orders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581128"/>
            <a:ext cx="5400600" cy="876594"/>
          </a:xfrm>
        </p:spPr>
        <p:txBody>
          <a:bodyPr>
            <a:normAutofit fontScale="85000" lnSpcReduction="20000"/>
          </a:bodyPr>
          <a:lstStyle/>
          <a:p>
            <a:endParaRPr lang="en-C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 Carson CIRP (ret), LIT</a:t>
            </a:r>
            <a:endParaRPr lang="en-C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724410" cy="1252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877272"/>
            <a:ext cx="7315215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CPA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(Professional Standards)</a:t>
            </a:r>
          </a:p>
          <a:p>
            <a:pPr marL="0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CAIRP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Rules of Practice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Conduct/Disciplinary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</a:p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153937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7365504" cy="1143000"/>
          </a:xfrm>
        </p:spPr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COURT AUTHORITY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104456"/>
          </a:xfrm>
        </p:spPr>
        <p:txBody>
          <a:bodyPr/>
          <a:lstStyle/>
          <a:p>
            <a:pPr lvl="0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COURTS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attachment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lvl="0" indent="0">
              <a:buNone/>
            </a:pP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Bankruptcy Court (Not in ALL Jurisdictions)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Provincial Courts 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Superior Courts 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Courts of Appeal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Supreme Court of Canada</a:t>
            </a:r>
            <a:endParaRPr lang="en-C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9196" y="260648"/>
            <a:ext cx="2051720" cy="153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721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PURPOSE OF BIA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76" y="898179"/>
            <a:ext cx="8424936" cy="5227984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Provide for Financial Rehabilitation of the insolvent persons;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Provide for orderly and fair distribution of the property of the bankrupt;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Allows an investigation to be made of the affairs of the bankrupt;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Permits the setting aside of settlements, preferences and fraudulent transactions so that all ordinary creditors may share equally in the value realized;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a regime whereby creditors pursue their claims by collective action through the Trustee so that assets of a bankrupt can be realized and distributed on an equitable basis subject to priorities of preferred creditors and rights of secured creditors;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126163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229600" cy="994122"/>
          </a:xfrm>
        </p:spPr>
        <p:txBody>
          <a:bodyPr>
            <a:norm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BIA Table of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Contents 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(attachments) </a:t>
            </a: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6370"/>
            <a:ext cx="9144000" cy="5517232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TABLE OF CONTENTS – </a:t>
            </a:r>
            <a:r>
              <a:rPr lang="en-C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ACT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attachment)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Take it down to basics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What does the book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say ?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 that word a defined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term ?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 there a rule on that?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Is there a prescribed form for that?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TABLE OF CONTENTS – </a:t>
            </a:r>
            <a:r>
              <a:rPr lang="en-C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RULES </a:t>
            </a:r>
            <a:r>
              <a:rPr lang="en-CA" sz="2200" b="1" dirty="0">
                <a:latin typeface="Arial" panose="020B0604020202020204" pitchFamily="34" charset="0"/>
                <a:cs typeface="Arial" panose="020B0604020202020204" pitchFamily="34" charset="0"/>
              </a:rPr>
              <a:t>(attachment)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Continuity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Concordance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TABLE OF CASES</a:t>
            </a:r>
            <a:endParaRPr lang="en-C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Allows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study of sections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Allows study of insolvency philosophy</a:t>
            </a: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INDEX</a:t>
            </a:r>
            <a:endParaRPr lang="en-CA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304499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8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07288" cy="922114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Comments about the BIA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1340768"/>
            <a:ext cx="8229600" cy="492941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SWORD AND THE SHIELD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SWORD</a:t>
            </a:r>
          </a:p>
          <a:p>
            <a:pPr lvl="2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for B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ankruptcy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Defeating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</a:p>
          <a:p>
            <a:pPr lvl="2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Interim Receivers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Attacking Transactions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S. 37 – For the benefit of the creditor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S. 38 – For the benefit of the creditor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Opposing Bankrupt’s Discharge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Opposing Trustee’s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</a:p>
          <a:p>
            <a:pPr lvl="2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Appointment of Receivers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647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154" y="44624"/>
            <a:ext cx="8229600" cy="1143000"/>
          </a:xfrm>
        </p:spPr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General Comments (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con’t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950" y="1268760"/>
            <a:ext cx="8229600" cy="489654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CA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THE SWORD AND THE SHIELD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SHIELD</a:t>
            </a:r>
          </a:p>
          <a:p>
            <a:pPr lvl="2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. 68 – Surplus Income</a:t>
            </a:r>
          </a:p>
          <a:p>
            <a:pPr lvl="2"/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Mediation (Rule 105)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S. 37 – For the benefit of the Trustee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S. 38 – For the benefit of the Trustee</a:t>
            </a: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Stay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sections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Lifting the stay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Determination of awards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178 debts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CA" sz="2400" dirty="0">
                <a:latin typeface="Arial" panose="020B0604020202020204" pitchFamily="34" charset="0"/>
                <a:cs typeface="Arial" panose="020B0604020202020204" pitchFamily="34" charset="0"/>
              </a:rPr>
              <a:t>Stay against administrative matters</a:t>
            </a:r>
          </a:p>
        </p:txBody>
      </p:sp>
    </p:spTree>
    <p:extLst>
      <p:ext uri="{BB962C8B-B14F-4D97-AF65-F5344CB8AC3E}">
        <p14:creationId xmlns:p14="http://schemas.microsoft.com/office/powerpoint/2010/main" val="1907787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4180"/>
            <a:ext cx="8229600" cy="1143000"/>
          </a:xfrm>
        </p:spPr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Trustee’s Role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328592"/>
          </a:xfrm>
        </p:spPr>
        <p:txBody>
          <a:bodyPr>
            <a:normAutofit fontScale="40000" lnSpcReduction="20000"/>
          </a:bodyPr>
          <a:lstStyle/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Administer Assignments under the BIA</a:t>
            </a:r>
          </a:p>
          <a:p>
            <a:pPr marL="0" indent="0">
              <a:buNone/>
            </a:pPr>
            <a:endParaRPr lang="en-CA" sz="7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7300" dirty="0">
                <a:latin typeface="Arial" panose="020B0604020202020204" pitchFamily="34" charset="0"/>
                <a:cs typeface="Arial" panose="020B0604020202020204" pitchFamily="34" charset="0"/>
              </a:rPr>
              <a:t>Administer </a:t>
            </a:r>
            <a:r>
              <a:rPr lang="en-CA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Proposals </a:t>
            </a:r>
            <a:r>
              <a:rPr lang="en-CA" sz="7300" dirty="0"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en-CA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BIA</a:t>
            </a:r>
          </a:p>
          <a:p>
            <a:pPr marL="0" indent="0">
              <a:buNone/>
            </a:pPr>
            <a:endParaRPr lang="en-CA" sz="7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Act as an Interim Receiver</a:t>
            </a:r>
          </a:p>
          <a:p>
            <a:pPr marL="0" indent="0">
              <a:buNone/>
            </a:pPr>
            <a:endParaRPr lang="en-CA" sz="7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Comply with Rules &amp; Directives</a:t>
            </a:r>
          </a:p>
          <a:p>
            <a:pPr marL="0" indent="0">
              <a:buNone/>
            </a:pPr>
            <a:endParaRPr lang="en-CA" sz="7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Administer Court Orders (Receiverships)</a:t>
            </a:r>
          </a:p>
          <a:p>
            <a:pPr marL="0" indent="0">
              <a:buNone/>
            </a:pPr>
            <a:endParaRPr lang="en-CA" sz="7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73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Administer CCAA</a:t>
            </a:r>
            <a:endParaRPr lang="en-CA" sz="7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126163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80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36712"/>
          </a:xfrm>
        </p:spPr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Process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1445217"/>
              </p:ext>
            </p:extLst>
          </p:nvPr>
        </p:nvGraphicFramePr>
        <p:xfrm>
          <a:off x="2771800" y="836712"/>
          <a:ext cx="4392488" cy="60865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7822"/>
                <a:gridCol w="3164666"/>
              </a:tblGrid>
              <a:tr h="2540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Preliminary Considerations</a:t>
                      </a:r>
                      <a:endParaRPr lang="en-C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54066">
                <a:tc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8" marR="7588" marT="7588" marB="0" anchor="b"/>
                </a:tc>
              </a:tr>
              <a:tr h="2540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Appointment Documentation</a:t>
                      </a:r>
                      <a:endParaRPr lang="en-C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54066">
                <a:tc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8" marR="7588" marT="7588" marB="0" anchor="b"/>
                </a:tc>
              </a:tr>
              <a:tr h="2540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Notice to Stakeholders</a:t>
                      </a:r>
                      <a:endParaRPr lang="en-C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54066">
                <a:tc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8" marR="7588" marT="7588" marB="0" anchor="b"/>
                </a:tc>
              </a:tr>
              <a:tr h="5009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 Matters/Asset Identification &amp; Possession Taking &amp; Evaluation</a:t>
                      </a:r>
                      <a:endParaRPr lang="en-C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54066">
                <a:tc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8" marR="7588" marT="7588" marB="0" anchor="b"/>
                </a:tc>
              </a:tr>
              <a:tr h="2540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Interim Reporting</a:t>
                      </a:r>
                      <a:endParaRPr lang="en-C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54066">
                <a:tc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8" marR="7588" marT="7588" marB="0" anchor="b"/>
                </a:tc>
              </a:tr>
              <a:tr h="2540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Obtaining Authorization/Directions</a:t>
                      </a:r>
                      <a:endParaRPr lang="en-C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54066">
                <a:tc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8" marR="7588" marT="7588" marB="0" anchor="b"/>
                </a:tc>
              </a:tr>
              <a:tr h="4106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Administer Operation/Realization Process</a:t>
                      </a:r>
                      <a:endParaRPr lang="en-C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54066">
                <a:tc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8" marR="7588" marT="7588" marB="0" anchor="b"/>
                </a:tc>
              </a:tr>
              <a:tr h="2540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Administer Competing Claims</a:t>
                      </a:r>
                      <a:endParaRPr lang="en-C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54066">
                <a:tc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8" marR="7588" marT="7588" marB="0" anchor="b"/>
                </a:tc>
              </a:tr>
              <a:tr h="2540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 the Asset Disposition</a:t>
                      </a:r>
                      <a:endParaRPr lang="en-C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54066">
                <a:tc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7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8" marR="7588" marT="7588" marB="0" anchor="b"/>
                </a:tc>
              </a:tr>
              <a:tr h="410623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Finalize the Reporting to Stakeholders</a:t>
                      </a:r>
                      <a:endParaRPr lang="en-C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540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Obtain Discharge</a:t>
                      </a:r>
                      <a:endParaRPr lang="en-CA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88" marR="7588" marT="75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06155"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8" marR="7588" marT="75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88" marR="7588" marT="758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466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62074"/>
          </a:xfrm>
        </p:spPr>
        <p:txBody>
          <a:bodyPr>
            <a:noAutofit/>
          </a:bodyPr>
          <a:lstStyle/>
          <a:p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Process(</a:t>
            </a:r>
            <a:r>
              <a:rPr lang="en-CA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C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044404"/>
              </p:ext>
            </p:extLst>
          </p:nvPr>
        </p:nvGraphicFramePr>
        <p:xfrm>
          <a:off x="107504" y="746852"/>
          <a:ext cx="8856986" cy="6063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065"/>
                <a:gridCol w="1322405"/>
                <a:gridCol w="999633"/>
                <a:gridCol w="999633"/>
                <a:gridCol w="999633"/>
                <a:gridCol w="999633"/>
                <a:gridCol w="999633"/>
                <a:gridCol w="999633"/>
                <a:gridCol w="1023718"/>
              </a:tblGrid>
              <a:tr h="419119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900" u="sng" strike="noStrike" dirty="0">
                          <a:effectLst/>
                        </a:rPr>
                        <a:t>CAIRP 2018 Tutorial Worksheet</a:t>
                      </a:r>
                      <a:endParaRPr lang="en-CA" sz="9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u="none" strike="noStrike" dirty="0">
                          <a:effectLst/>
                        </a:rPr>
                        <a:t>Ordinary Administration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u="none" strike="noStrike">
                          <a:effectLst/>
                        </a:rPr>
                        <a:t>Summary Administration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u="none" strike="noStrike">
                          <a:effectLst/>
                        </a:rPr>
                        <a:t>Div I Proposal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u="none" strike="noStrike">
                          <a:effectLst/>
                        </a:rPr>
                        <a:t>Div II Proposal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u="none" strike="noStrike">
                          <a:effectLst/>
                        </a:rPr>
                        <a:t>Interim Receiver</a:t>
                      </a:r>
                      <a:endParaRPr lang="en-CA" sz="11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u="none" strike="noStrike" dirty="0">
                          <a:effectLst/>
                        </a:rPr>
                        <a:t>Court </a:t>
                      </a:r>
                      <a:r>
                        <a:rPr lang="en-CA" sz="1100" b="1" u="none" strike="noStrike" dirty="0" err="1">
                          <a:effectLst/>
                        </a:rPr>
                        <a:t>Appt's</a:t>
                      </a:r>
                      <a:r>
                        <a:rPr lang="en-CA" sz="1100" b="1" u="none" strike="noStrike" dirty="0">
                          <a:effectLst/>
                        </a:rPr>
                        <a:t> Receiver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100" b="1" u="none" strike="noStrike" dirty="0">
                          <a:effectLst/>
                        </a:rPr>
                        <a:t>CCAA Monitor</a:t>
                      </a:r>
                      <a:endParaRPr lang="en-CA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83555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Preliminary Considerations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90509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36091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Appointment Documentation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90509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90509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Notice to Stakeholders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90509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53827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Admin Matters/Asset Identification &amp; Possession Taking &amp; Evaluation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90509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90509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Interim Reporting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90509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36091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Obtaining Authorization/Directions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90509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53827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Administer Operation/Realization Process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83555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 dirty="0">
                          <a:effectLst/>
                        </a:rPr>
                        <a:t> 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36091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>
                          <a:effectLst/>
                        </a:rPr>
                        <a:t>Administer Competing Claims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90509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360916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Finalize the Asset Disposition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90509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200" b="1" u="none" strike="noStrike">
                          <a:effectLst/>
                        </a:rPr>
                        <a:t> </a:t>
                      </a:r>
                      <a:endParaRPr lang="en-CA" sz="12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381018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Finalize the Reporting to Stakeholders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90509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CA" sz="1200" b="1" u="none" strike="noStrike" dirty="0">
                          <a:effectLst/>
                        </a:rPr>
                        <a:t>Obtain Discharge</a:t>
                      </a:r>
                      <a:endParaRPr lang="en-CA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  <a:tr h="190509"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>
                          <a:effectLst/>
                        </a:rPr>
                        <a:t> </a:t>
                      </a:r>
                      <a:endParaRPr lang="en-CA" sz="9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900" u="none" strike="noStrike" dirty="0">
                          <a:effectLst/>
                        </a:rPr>
                        <a:t> </a:t>
                      </a:r>
                      <a:endParaRPr lang="en-CA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6388" marR="6388" marT="6388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6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Consumer vs Corporate Bankruptcy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he only use of the word “consumer” in the BIA is within the Division II Proposal sections, wherein there is a specific definition of a “consumer debtor” and a “consumer proposal”.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Otherwise, the distinction is between “ordinary administration” and “summary administration”.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126163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836712"/>
            <a:ext cx="6923112" cy="1143000"/>
          </a:xfrm>
        </p:spPr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Tim Carson CIRP (ret), LIT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170" y="2239186"/>
            <a:ext cx="7427168" cy="38450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Credentials: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Yada, yada, yada;</a:t>
            </a:r>
          </a:p>
          <a:p>
            <a:pPr lvl="2"/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Blah, blah, blah;</a:t>
            </a:r>
          </a:p>
          <a:p>
            <a:pPr lvl="2"/>
            <a:r>
              <a:rPr lang="en-C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Etc., etc.</a:t>
            </a:r>
          </a:p>
          <a:p>
            <a:pPr marL="0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you really want to know is: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134831"/>
            <a:ext cx="7315215" cy="5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0450"/>
            <a:ext cx="1296144" cy="17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9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Comparison of Summary vs Ordinary Administration</a:t>
            </a:r>
            <a:endParaRPr lang="en-C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52917"/>
            <a:ext cx="5050725" cy="597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65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r>
              <a:rPr lang="en-CA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Closure Sections</a:t>
            </a:r>
            <a:endParaRPr lang="en-CA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55000" lnSpcReduction="20000"/>
          </a:bodyPr>
          <a:lstStyle/>
          <a:p>
            <a:r>
              <a:rPr lang="en-CA" sz="3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S. 34(1) </a:t>
            </a:r>
            <a:r>
              <a:rPr lang="en-CA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Trustee may apply to the Court for directions ….</a:t>
            </a:r>
          </a:p>
          <a:p>
            <a:r>
              <a:rPr lang="en-CA" sz="3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S. 37 </a:t>
            </a:r>
            <a:r>
              <a:rPr lang="en-CA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the bankrupt or any creditor or any other person is aggrieved ….</a:t>
            </a:r>
          </a:p>
          <a:p>
            <a:r>
              <a:rPr lang="en-CA" sz="3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S. 38 </a:t>
            </a:r>
            <a:r>
              <a:rPr lang="en-CA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Where a creditor requests the trustee top take an action and the trustee refuses or neglects …</a:t>
            </a:r>
          </a:p>
          <a:p>
            <a:r>
              <a:rPr lang="en-CA" sz="3400" b="1" u="sng" dirty="0">
                <a:latin typeface="Arial" panose="020B0604020202020204" pitchFamily="34" charset="0"/>
                <a:cs typeface="Arial" panose="020B0604020202020204" pitchFamily="34" charset="0"/>
              </a:rPr>
              <a:t>S. 40 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–Property incapable of realization must be returned to the bankrupt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r>
              <a:rPr lang="en-CA" sz="3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S. 69.3(1.1)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Bankruptcy stays cease to apply on the day on which a Trustee is discharged</a:t>
            </a:r>
          </a:p>
          <a:p>
            <a:r>
              <a:rPr lang="en-CA" sz="3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S. 69.4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– Any creditor affected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by the stay ….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may apply ….</a:t>
            </a:r>
          </a:p>
          <a:p>
            <a:r>
              <a:rPr lang="en-CA" sz="3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S. 135</a:t>
            </a:r>
            <a:r>
              <a:rPr lang="en-CA" sz="3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The trustee shall examine every proof of claim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Value contingent claims (subject to appeal)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Disallow claims (subject to appeal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CA" sz="3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S. 149</a:t>
            </a:r>
            <a:r>
              <a:rPr lang="en-CA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– 30 Day Notice to Prove a Claim</a:t>
            </a:r>
          </a:p>
          <a:p>
            <a:r>
              <a:rPr lang="en-CA" sz="3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A" sz="3400" b="1" u="sng" dirty="0">
                <a:latin typeface="Arial" panose="020B0604020202020204" pitchFamily="34" charset="0"/>
                <a:cs typeface="Arial" panose="020B0604020202020204" pitchFamily="34" charset="0"/>
              </a:rPr>
              <a:t>. 169(2) </a:t>
            </a:r>
            <a:r>
              <a:rPr lang="en-CA" sz="3400" dirty="0">
                <a:latin typeface="Arial" panose="020B0604020202020204" pitchFamily="34" charset="0"/>
                <a:cs typeface="Arial" panose="020B0604020202020204" pitchFamily="34" charset="0"/>
              </a:rPr>
              <a:t>– (Where 168 doesn’t apply) - The Trustee, not before 3 months and not later than 12 months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</a:p>
          <a:p>
            <a:r>
              <a:rPr lang="en-CA" sz="3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Rule 105</a:t>
            </a:r>
            <a:r>
              <a:rPr lang="en-CA" sz="3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- Mediation</a:t>
            </a:r>
            <a:endParaRPr lang="en-CA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237312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44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of My Favourite Sections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Attached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276871"/>
            <a:ext cx="4444752" cy="3732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31" y="6197397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92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65" y="-11201"/>
            <a:ext cx="8229600" cy="850106"/>
          </a:xfrm>
        </p:spPr>
        <p:txBody>
          <a:bodyPr>
            <a:normAutofit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for a Bankruptcy Order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6897"/>
            <a:ext cx="8732105" cy="5542423"/>
          </a:xfrm>
        </p:spPr>
        <p:txBody>
          <a:bodyPr>
            <a:normAutofit fontScale="62500" lnSpcReduction="20000"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by a creditor (for a proper purpose);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Served in the locality of the debtor;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Creditor must allege a debt of at least $1,000, unsecured;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supported by affidavit alleging an Act of Bankruptcy (42(1));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Consent of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LIT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Court must be satisfied as to the facts;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Can make order,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Appoint Trustee, having regard to the wishes of the </a:t>
            </a: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creditors,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Order a trial of an issue.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Dismiss the application.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to be accompanied by the consent of a Trustee to act as Trustee in the estate;</a:t>
            </a:r>
          </a:p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Can be disputed: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Trial of an issue;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sz="3200" dirty="0">
                <a:latin typeface="Arial" panose="020B0604020202020204" pitchFamily="34" charset="0"/>
                <a:cs typeface="Arial" panose="020B0604020202020204" pitchFamily="34" charset="0"/>
              </a:rPr>
              <a:t>Security for costs;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Cannot be withdrawn without leave of the Court (improper purpose)</a:t>
            </a: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Ordinary Administration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237312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991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does the LIT Stand?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i="1" dirty="0" smtClean="0">
                <a:latin typeface="Arial" panose="020B0604020202020204" pitchFamily="34" charset="0"/>
                <a:cs typeface="Arial" panose="020B0604020202020204" pitchFamily="34" charset="0"/>
              </a:rPr>
              <a:t>Balancing interests …….</a:t>
            </a:r>
            <a:endParaRPr lang="en-CA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869" y="1981073"/>
            <a:ext cx="8229600" cy="4525963"/>
          </a:xfrm>
        </p:spPr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Debtors/Insolvent Persons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Spouses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Household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Income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Manipulation of income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Related Parties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Unrelated parties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Discharge Matters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352" y="1048173"/>
            <a:ext cx="1088856" cy="93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136" y="6309320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67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 does the LIT stand?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Creditors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Property Claimants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Secured creditors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Unsecured creditors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Preferred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Ordinary unsecured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Deferred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Contingent/Unliquidated claims</a:t>
            </a:r>
          </a:p>
          <a:p>
            <a:pPr lvl="1"/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30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Where does the LIT stand ?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state:</a:t>
            </a:r>
          </a:p>
          <a:p>
            <a:pPr marL="1079500" lvl="1">
              <a:buFont typeface="Courier New" panose="02070309020205020404" pitchFamily="49" charset="0"/>
              <a:buChar char="o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Discovery &amp; preservation of property</a:t>
            </a:r>
          </a:p>
          <a:p>
            <a:pPr marL="1079500" lvl="1">
              <a:buFont typeface="Courier New" panose="02070309020205020404" pitchFamily="49" charset="0"/>
              <a:buChar char="o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Disposition of assets</a:t>
            </a:r>
          </a:p>
          <a:p>
            <a:pPr marL="1079500" lvl="1">
              <a:buFont typeface="Courier New" panose="02070309020205020404" pitchFamily="49" charset="0"/>
              <a:buChar char="o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Reporting and distribution</a:t>
            </a:r>
          </a:p>
          <a:p>
            <a:pPr marL="1079500" lvl="1">
              <a:buFont typeface="Courier New" panose="02070309020205020404" pitchFamily="49" charset="0"/>
              <a:buChar char="o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Obtaining the Trustee’s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discharge</a:t>
            </a:r>
          </a:p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Courts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Officer of the Court</a:t>
            </a:r>
          </a:p>
          <a:p>
            <a:pPr marL="1200150" lvl="3" indent="-342900">
              <a:buFont typeface="Courier New" panose="02070309020205020404" pitchFamily="49" charset="0"/>
              <a:buChar char="o"/>
            </a:pPr>
            <a:r>
              <a:rPr lang="en-C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Court reliance on its Officers</a:t>
            </a:r>
            <a:endParaRPr lang="en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6140725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04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5537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A Word About Practice Protection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12677"/>
            <a:ext cx="8229600" cy="410445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CA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Practice Economics;</a:t>
            </a:r>
          </a:p>
          <a:p>
            <a:pPr marL="0" indent="0">
              <a:buNone/>
            </a:pPr>
            <a:endParaRPr lang="en-CA" sz="1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CA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Ethics and Integrity;</a:t>
            </a:r>
          </a:p>
          <a:p>
            <a:pPr marL="0" indent="0">
              <a:buNone/>
            </a:pPr>
            <a:endParaRPr lang="en-CA" sz="1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CA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Continuity and Consistency of Estate Administration;</a:t>
            </a:r>
          </a:p>
          <a:p>
            <a:pPr marL="0" indent="0">
              <a:buNone/>
            </a:pPr>
            <a:endParaRPr lang="en-CA" sz="1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CA" sz="12300" dirty="0" smtClean="0">
                <a:latin typeface="Arial" panose="020B0604020202020204" pitchFamily="34" charset="0"/>
                <a:cs typeface="Arial" panose="020B0604020202020204" pitchFamily="34" charset="0"/>
              </a:rPr>
              <a:t>Succession Plan for the Practice.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6126163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5029" y="836712"/>
            <a:ext cx="6717432" cy="920474"/>
          </a:xfrm>
        </p:spPr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Now, About that Exam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Comments about:</a:t>
            </a:r>
          </a:p>
          <a:p>
            <a:pPr marL="0" indent="0">
              <a:buNone/>
            </a:pP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Authorship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Guide(s)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Process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D2L – keyboarding</a:t>
            </a:r>
          </a:p>
          <a:p>
            <a:pPr marL="457200" lvl="1" indent="0">
              <a:buNone/>
            </a:pP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>
              <a:buFont typeface="Arial" panose="020B0604020202020204" pitchFamily="34" charset="0"/>
              <a:buChar char="•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 Structure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1926503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179458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07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0"/>
            <a:ext cx="8229600" cy="1143000"/>
          </a:xfrm>
        </p:spPr>
        <p:txBody>
          <a:bodyPr>
            <a:normAutofit/>
          </a:bodyPr>
          <a:lstStyle/>
          <a:p>
            <a:r>
              <a:rPr lang="en-C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 Thinking</a:t>
            </a:r>
            <a:endParaRPr lang="en-CA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You’re </a:t>
            </a:r>
            <a:r>
              <a:rPr lang="en-C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an Estate/File/Counselling Manager any more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</a:p>
          <a:p>
            <a:pPr marL="0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as though you are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an LIT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like an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LIT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Academic exam (not local practice);</a:t>
            </a:r>
          </a:p>
          <a:p>
            <a:pPr>
              <a:buFont typeface="Wingdings" panose="05000000000000000000" pitchFamily="2" charset="2"/>
              <a:buChar char="Ø"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CA" sz="4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VIEW.</a:t>
            </a:r>
          </a:p>
          <a:p>
            <a:pPr marL="0" indent="0">
              <a:buNone/>
            </a:pP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477"/>
            <a:ext cx="1926631" cy="8423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093296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11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Tim Carson CIRP (ret), LIT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75" y="1268760"/>
            <a:ext cx="822960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 served as:</a:t>
            </a:r>
          </a:p>
          <a:p>
            <a:pPr marL="0" indent="0">
              <a:buNone/>
            </a:pPr>
            <a:endParaRPr lang="en-CA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 marker/assessor for 22 years +/- 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Exam question author for 201, 301,401; CKE and CNIE;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“Table Lead” at Assessment Centres (reconciliation/resolution);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of CKE (Core Knowledge Exam) Committee;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of EOC (Exam Oversight) Committee;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Member of CNIE (Canadian National Insolvency Exam) Committee;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Oral Board Examiner for OSB (twice);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PCC (Professional Conduct Committee) Investigator;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Sponsor (and coach) several candidates, including the 2010 Gold Medalist;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CAIRP Webinar presenter (Cash Flow Statements);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Chair of “CIRP Qualification Committee” (CQP).</a:t>
            </a:r>
          </a:p>
          <a:p>
            <a:pPr marL="0" indent="0">
              <a:buNone/>
            </a:pPr>
            <a:endParaRPr lang="en-C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6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Exam Thinking</a:t>
            </a:r>
            <a:endParaRPr lang="en-CA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59" y="1700808"/>
            <a:ext cx="8229600" cy="452596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necessary, think in terms of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giving instructions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other professionals;</a:t>
            </a: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Imagine that you are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COMMUNICATING with senior practitioners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legal counsel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, other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CA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KEEP YOUR ANSWERS PROFESSIONAL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915000"/>
            <a:ext cx="7315834" cy="518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16632"/>
            <a:ext cx="1926503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6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32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CA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Competency/Role Chart</a:t>
            </a:r>
            <a:endParaRPr lang="en-C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42" y="938660"/>
            <a:ext cx="8842345" cy="580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477"/>
            <a:ext cx="1926631" cy="84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2056284"/>
            <a:ext cx="8229600" cy="194878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the Superintendent of Bankruptcy</a:t>
            </a:r>
            <a:b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://www.ic.gc.ca/eic/site/bsf-osb.nsf/eng/home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Orals 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 – OSB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4725144"/>
            <a:ext cx="2818656" cy="676672"/>
          </a:xfrm>
        </p:spPr>
        <p:txBody>
          <a:bodyPr/>
          <a:lstStyle/>
          <a:p>
            <a:pPr marL="0" indent="0">
              <a:buNone/>
            </a:pP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0" y="247210"/>
            <a:ext cx="2339752" cy="1169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5915000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934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Surplus Income – Directive </a:t>
            </a:r>
            <a:r>
              <a:rPr lang="en-C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11R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8456139"/>
              </p:ext>
            </p:extLst>
          </p:nvPr>
        </p:nvGraphicFramePr>
        <p:xfrm>
          <a:off x="2195734" y="836718"/>
          <a:ext cx="5112569" cy="5943212"/>
        </p:xfrm>
        <a:graphic>
          <a:graphicData uri="http://schemas.openxmlformats.org/drawingml/2006/table">
            <a:tbl>
              <a:tblPr/>
              <a:tblGrid>
                <a:gridCol w="1008759"/>
                <a:gridCol w="343894"/>
                <a:gridCol w="2418726"/>
                <a:gridCol w="790958"/>
                <a:gridCol w="550232"/>
              </a:tblGrid>
              <a:tr h="144826"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Directive 11R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Paragraph 5 (1)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Bankrupt completes a Form 65 monthly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(4)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Trustee verifies accuracy information: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(4)(a)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obtain proof of income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(4)(b)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proof of payments referred to in 5(2) and 5(3)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(2)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Start with Bankrupt's Gross Income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(2)(a)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deduct statutory deductions MADE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(___________)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8085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(2)(b)</a:t>
                      </a:r>
                    </a:p>
                  </a:txBody>
                  <a:tcPr marL="4715" marR="4715" marT="4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deduct business expenses and taxes relative to self employment  PAID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                   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Bankrupt's Net Income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5" marR="4715" marT="4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 %</a:t>
                      </a:r>
                    </a:p>
                  </a:txBody>
                  <a:tcPr marL="4715" marR="4715" marT="4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758"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(2)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Other Household Member's Net Income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(2)(a)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Statutory deductions MADE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(___________)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7107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(2)(b)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Business expenses and taxes PAID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                   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Other Household Member Net Income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5" marR="4715" marT="4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F %</a:t>
                      </a:r>
                    </a:p>
                  </a:txBody>
                  <a:tcPr marL="4715" marR="4715" marT="4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Household Income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5" marR="4715" marT="4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100%</a:t>
                      </a:r>
                    </a:p>
                  </a:txBody>
                  <a:tcPr marL="4715" marR="4715" marT="4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Nondiscretionary expenses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(3)(a)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child support payments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(___________)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482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(3)(b)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spousal support payments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(___________)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482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(3)(c)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child care expenses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(___________)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482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(3)(d)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expenses associated with a medical condition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(___________)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14482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(3)(e)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court imposed fines that are being PAID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(___________)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3522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(3)(f)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expenses incurred as a condition of employment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(___________)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312602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(3)(g)</a:t>
                      </a:r>
                    </a:p>
                  </a:txBody>
                  <a:tcPr marL="4715" marR="4715" marT="4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any other debt where a stay has been lifted and recourse authorized</a:t>
                      </a:r>
                    </a:p>
                  </a:txBody>
                  <a:tcPr marL="4715" marR="4715" marT="471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(___________)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8085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(3)(h)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interest paid on debts that are not dischargeable under 178(1)(g)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                   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 non-discretionary expenses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5" marR="4715" marT="4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(5)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Family income subject to surplus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Superintendent standard - family of ____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                   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Surplus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5" marR="4715" marT="4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4826"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(6)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If 'surplus is less than $$200, then "$0.00"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107"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(7)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CA" sz="7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4715" marR="4715" marT="4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If surplus is greater than $200, surplus x B%</a:t>
                      </a:r>
                    </a:p>
                  </a:txBody>
                  <a:tcPr marL="4715" marR="4715" marT="471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4715" marR="4715" marT="4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</a:txBody>
                  <a:tcPr marL="4715" marR="4715" marT="4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140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7" y="188640"/>
            <a:ext cx="8229600" cy="850101"/>
          </a:xfrm>
        </p:spPr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Partnerships 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447572"/>
              </p:ext>
            </p:extLst>
          </p:nvPr>
        </p:nvGraphicFramePr>
        <p:xfrm>
          <a:off x="457197" y="1124739"/>
          <a:ext cx="8363271" cy="54006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174"/>
                <a:gridCol w="861174"/>
                <a:gridCol w="352941"/>
                <a:gridCol w="861174"/>
                <a:gridCol w="694586"/>
                <a:gridCol w="694586"/>
                <a:gridCol w="296470"/>
                <a:gridCol w="861174"/>
                <a:gridCol w="861174"/>
                <a:gridCol w="861174"/>
                <a:gridCol w="296470"/>
                <a:gridCol w="861174"/>
              </a:tblGrid>
              <a:tr h="284243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1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Partnerships</a:t>
                      </a:r>
                      <a:endParaRPr lang="en-CA" sz="11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96600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Partnership of A and B and C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84243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84243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Assets of Partnership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___________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84243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pays liabilities of partnership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($____________)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84243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Surplus (shortfall)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84243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84243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9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"Surplus", surplus is distributed in accordance with proportional right and interest in partnership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  <a:tr h="284243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"shortfall", and surplus of the estates of the individual partners is applied.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84243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84243"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 A</a:t>
                      </a:r>
                      <a:endParaRPr lang="en-CA" sz="11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 B</a:t>
                      </a:r>
                      <a:endParaRPr lang="en-CA" sz="1100" b="1" i="0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sng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Partner C</a:t>
                      </a:r>
                      <a:endParaRPr lang="en-CA" sz="1100" b="1" i="0" u="sng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84243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Assets of Partner A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_______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Assets of Partner B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_______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Assets of Partner C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 _______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55612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pays liabilities of Partner A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($_______)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pays liabilities of Partner B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($_______)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pays liabilities of Partner C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($______)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966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Surplus (shortfall)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Surplus (shortfall)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Surplus (shortfall)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284243"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</a:tr>
              <a:tr h="840367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"Surplus", surplus flows, firstly to partnership shortfall (joint and several liability), secondly S. 144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CA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"Surplus", surplus flows, firstly to partnership shortfall (joint and several liability), secondly S. 144</a:t>
                      </a:r>
                      <a:endParaRPr lang="en-CA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CA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"Surplus", surplus flows, firstly to partnership shortfall (joint and several liability), secondly S. 144</a:t>
                      </a:r>
                      <a:endParaRPr lang="en-CA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8730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46052"/>
            <a:ext cx="8229600" cy="1143000"/>
          </a:xfrm>
        </p:spPr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Exam Question Review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501008"/>
            <a:ext cx="8229600" cy="792088"/>
          </a:xfrm>
        </p:spPr>
        <p:txBody>
          <a:bodyPr/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 Exam Questions/Assessment Guide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24410" cy="1252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6093296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4638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 Matters?</a:t>
            </a:r>
            <a:endParaRPr lang="en-CA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724410" cy="1252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165304"/>
            <a:ext cx="7315215" cy="51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7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46704"/>
            <a:ext cx="8229600" cy="1143000"/>
          </a:xfrm>
        </p:spPr>
        <p:txBody>
          <a:bodyPr/>
          <a:lstStyle/>
          <a:p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 for the Day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17" y="1974540"/>
            <a:ext cx="7459567" cy="4012779"/>
          </a:xfrm>
        </p:spPr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for the Day</a:t>
            </a:r>
          </a:p>
          <a:p>
            <a:pPr marL="0" indent="0">
              <a:buNone/>
            </a:pPr>
            <a:endParaRPr lang="en-CA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“Special Topics”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Some General Comments about the BIA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Discussion (General)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Structural Discussion (More Specific)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Special Sections</a:t>
            </a:r>
          </a:p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126163"/>
            <a:ext cx="7315215" cy="518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2076"/>
            <a:ext cx="4018389" cy="10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Some Special Topics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Getting paid;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Proposal by a Bankrupt;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CRA Administrative Agreements;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Managing Expectations;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Other issues/topics ?????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049622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1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LIT’s Compared to Other Professions 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Over 125,000 lawyers in Canada;</a:t>
            </a:r>
          </a:p>
          <a:p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Over 210,000 CPA’s in Canada;</a:t>
            </a:r>
          </a:p>
          <a:p>
            <a:pPr marL="0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1,050 (2018 – 1049) Licensed Insolvency Trustees in Canada (215 Firms)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6021288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0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01134"/>
            <a:ext cx="8229600" cy="1325562"/>
          </a:xfrm>
        </p:spPr>
        <p:txBody>
          <a:bodyPr>
            <a:no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About Legislation &amp; Governance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429000"/>
            <a:ext cx="8229600" cy="4525963"/>
          </a:xfrm>
        </p:spPr>
        <p:txBody>
          <a:bodyPr>
            <a:normAutofit/>
          </a:bodyPr>
          <a:lstStyle/>
          <a:p>
            <a:r>
              <a:rPr lang="en-C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Policy</a:t>
            </a:r>
          </a:p>
          <a:p>
            <a:r>
              <a:rPr lang="en-C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</a:p>
          <a:p>
            <a:r>
              <a:rPr lang="en-C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endParaRPr lang="en-CA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16632"/>
            <a:ext cx="5248672" cy="158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2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Statutory Authority - BIA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Act is passed/amended by an Act of Parliament;</a:t>
            </a:r>
          </a:p>
          <a:p>
            <a:pPr marL="0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Rules &amp; Regulations are passed/amended by an Order in Council/Governor in Council (Cabinet) (S. 209(1) BIA);</a:t>
            </a:r>
          </a:p>
          <a:p>
            <a:pPr marL="0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The Directives are issued and enforced by the Superintendent of Bankruptcy (S. 5(4) BIA).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339795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REGULATORS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17200"/>
            <a:ext cx="9000999" cy="4886378"/>
          </a:xfrm>
        </p:spPr>
        <p:txBody>
          <a:bodyPr>
            <a:normAutofit/>
          </a:bodyPr>
          <a:lstStyle/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OSB (Regulator)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Directives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Licensing &amp; Disciplinary Actions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Debtor Compliance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Creditor 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Banking Reviews Practice Reviews/Audits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C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OFFICIAL RECEIVERS </a:t>
            </a:r>
            <a:r>
              <a:rPr lang="en-C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(Administrative Official)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Documentary Compliance (Forms &amp; Notices)</a:t>
            </a:r>
          </a:p>
          <a:p>
            <a:pPr marL="0" indent="0">
              <a:buNone/>
            </a:pP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6303578"/>
            <a:ext cx="7315834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3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9444</TotalTime>
  <Words>1842</Words>
  <Application>Microsoft Office PowerPoint</Application>
  <PresentationFormat>On-screen Show (4:3)</PresentationFormat>
  <Paragraphs>582</Paragraphs>
  <Slides>36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Office Theme</vt:lpstr>
      <vt:lpstr>1_Office Theme</vt:lpstr>
      <vt:lpstr>CNIE Tutorial 2019    Bankruptcy  Assignments and Receiving Orders</vt:lpstr>
      <vt:lpstr>Tim Carson CIRP (ret), LIT</vt:lpstr>
      <vt:lpstr>Tim Carson CIRP (ret), LIT</vt:lpstr>
      <vt:lpstr>Plan for the Day</vt:lpstr>
      <vt:lpstr>Some Special Topics</vt:lpstr>
      <vt:lpstr>LIT’s Compared to Other Professions </vt:lpstr>
      <vt:lpstr>About Legislation &amp; Governance</vt:lpstr>
      <vt:lpstr>Statutory Authority - BIA</vt:lpstr>
      <vt:lpstr>REGULATORS</vt:lpstr>
      <vt:lpstr>REGULATORS (Continued)</vt:lpstr>
      <vt:lpstr>COURT AUTHORITY</vt:lpstr>
      <vt:lpstr>PURPOSE OF BIA</vt:lpstr>
      <vt:lpstr>BIA Table of Contents (attachments) </vt:lpstr>
      <vt:lpstr>General Comments about the BIA</vt:lpstr>
      <vt:lpstr>General Comments (con’t)</vt:lpstr>
      <vt:lpstr>Trustee’s Role</vt:lpstr>
      <vt:lpstr>The Process</vt:lpstr>
      <vt:lpstr>The Process(es)</vt:lpstr>
      <vt:lpstr>Consumer vs Corporate Bankruptcy</vt:lpstr>
      <vt:lpstr>Comparison of Summary vs Ordinary Administration</vt:lpstr>
      <vt:lpstr>Closure Sections</vt:lpstr>
      <vt:lpstr>Some of My Favourite Sections</vt:lpstr>
      <vt:lpstr>Application for a Bankruptcy Order</vt:lpstr>
      <vt:lpstr>Where does the LIT Stand? Balancing interests …….</vt:lpstr>
      <vt:lpstr>Where  does the LIT stand?</vt:lpstr>
      <vt:lpstr>Where does the LIT stand ?</vt:lpstr>
      <vt:lpstr>A Word About Practice Protection</vt:lpstr>
      <vt:lpstr>Now, About that Exam</vt:lpstr>
      <vt:lpstr>Exam Thinking</vt:lpstr>
      <vt:lpstr>Exam Thinking</vt:lpstr>
      <vt:lpstr>Competency/Role Chart</vt:lpstr>
      <vt:lpstr> Office of the Superintendent of Bankruptcy https://www.ic.gc.ca/eic/site/bsf-osb.nsf/eng/home   Orals Outline – OSB WebSite  </vt:lpstr>
      <vt:lpstr>Surplus Income – Directive 11R</vt:lpstr>
      <vt:lpstr>Partnerships </vt:lpstr>
      <vt:lpstr>Exam Question Review</vt:lpstr>
      <vt:lpstr>Other Matters?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70</cp:revision>
  <cp:lastPrinted>2019-09-08T18:18:24Z</cp:lastPrinted>
  <dcterms:created xsi:type="dcterms:W3CDTF">2018-09-07T18:33:47Z</dcterms:created>
  <dcterms:modified xsi:type="dcterms:W3CDTF">2019-09-08T18:30:34Z</dcterms:modified>
</cp:coreProperties>
</file>